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  <p:embeddedFont>
      <p:font typeface="Inter Italics" charset="1" panose="020B0502030000000004"/>
      <p:regular r:id="rId20"/>
    </p:embeddedFont>
    <p:embeddedFont>
      <p:font typeface="Inter Bold Italics" charset="1" panose="020B0802030000000004"/>
      <p:regular r:id="rId21"/>
    </p:embeddedFont>
    <p:embeddedFont>
      <p:font typeface="Inter Thin" charset="1" panose="020B0A02050000000004"/>
      <p:regular r:id="rId22"/>
    </p:embeddedFont>
    <p:embeddedFont>
      <p:font typeface="Inter Thin Italics" charset="1" panose="020B0A02050000000004"/>
      <p:regular r:id="rId23"/>
    </p:embeddedFont>
    <p:embeddedFont>
      <p:font typeface="Inter Extra-Light" charset="1" panose="02000503000000020004"/>
      <p:regular r:id="rId24"/>
    </p:embeddedFont>
    <p:embeddedFont>
      <p:font typeface="Inter Light" charset="1" panose="02000503000000020004"/>
      <p:regular r:id="rId25"/>
    </p:embeddedFont>
    <p:embeddedFont>
      <p:font typeface="Inter Medium" charset="1" panose="02000503000000020004"/>
      <p:regular r:id="rId26"/>
    </p:embeddedFont>
    <p:embeddedFont>
      <p:font typeface="Inter Semi-Bold" charset="1" panose="02000503000000020004"/>
      <p:regular r:id="rId27"/>
    </p:embeddedFont>
    <p:embeddedFont>
      <p:font typeface="Inter Ultra-Bold" charset="1" panose="02000503000000020004"/>
      <p:regular r:id="rId28"/>
    </p:embeddedFont>
    <p:embeddedFont>
      <p:font typeface="Inter Heavy" charset="1" panose="0200050300000002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581900"/>
          </a:xfrm>
          <a:custGeom>
            <a:avLst/>
            <a:gdLst/>
            <a:ahLst/>
            <a:cxnLst/>
            <a:rect r="r" b="b" t="t" l="l"/>
            <a:pathLst>
              <a:path h="7581900" w="18288000">
                <a:moveTo>
                  <a:pt x="0" y="0"/>
                </a:moveTo>
                <a:lnTo>
                  <a:pt x="18288000" y="0"/>
                </a:lnTo>
                <a:lnTo>
                  <a:pt x="18288000" y="7581900"/>
                </a:lnTo>
                <a:lnTo>
                  <a:pt x="0" y="7581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l="0" t="-46934" r="0" b="-4693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1870" y="2655742"/>
            <a:ext cx="16804259" cy="4037781"/>
            <a:chOff x="0" y="0"/>
            <a:chExt cx="22405679" cy="53837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9075"/>
              <a:ext cx="22405679" cy="3822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80"/>
                </a:lnSpc>
              </a:pPr>
              <a:r>
                <a:rPr lang="en-US" sz="11000">
                  <a:solidFill>
                    <a:srgbClr val="FFFFFF"/>
                  </a:solidFill>
                  <a:ea typeface="Inter Bold"/>
                </a:rPr>
                <a:t>ペネトレーションテスターになりたくて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58479"/>
              <a:ext cx="13179112" cy="625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974962" y="9057581"/>
            <a:ext cx="288146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Inter Medium"/>
              </a:rPr>
              <a:t>Presenter: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nter Medium"/>
              </a:rPr>
              <a:t>Shotaro Tominaga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14761075" y="3992055"/>
            <a:ext cx="590411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</a:rPr>
              <a:t>2024</a:t>
            </a:r>
          </a:p>
        </p:txBody>
      </p:sp>
      <p:sp>
        <p:nvSpPr>
          <p:cNvPr name="AutoShape 8" id="8"/>
          <p:cNvSpPr/>
          <p:nvPr/>
        </p:nvSpPr>
        <p:spPr>
          <a:xfrm rot="-5400000">
            <a:off x="9111786" y="-1832820"/>
            <a:ext cx="9525" cy="15111200"/>
          </a:xfrm>
          <a:prstGeom prst="rect">
            <a:avLst/>
          </a:prstGeom>
          <a:solidFill>
            <a:srgbClr val="F27100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27100"/>
          </a:solidFill>
        </p:spPr>
      </p:sp>
      <p:sp>
        <p:nvSpPr>
          <p:cNvPr name="AutoShape 4" id="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271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8282722" y="2228258"/>
            <a:ext cx="1722556" cy="1781749"/>
            <a:chOff x="0" y="0"/>
            <a:chExt cx="453677" cy="4692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3677" cy="469267"/>
            </a:xfrm>
            <a:custGeom>
              <a:avLst/>
              <a:gdLst/>
              <a:ahLst/>
              <a:cxnLst/>
              <a:rect r="r" b="b" t="t" l="l"/>
              <a:pathLst>
                <a:path h="469267" w="453677">
                  <a:moveTo>
                    <a:pt x="0" y="0"/>
                  </a:moveTo>
                  <a:lnTo>
                    <a:pt x="453677" y="0"/>
                  </a:lnTo>
                  <a:lnTo>
                    <a:pt x="453677" y="469267"/>
                  </a:lnTo>
                  <a:lnTo>
                    <a:pt x="0" y="469267"/>
                  </a:lnTo>
                  <a:close/>
                </a:path>
              </a:pathLst>
            </a:custGeom>
            <a:solidFill>
              <a:srgbClr val="242323"/>
            </a:solidFill>
            <a:ln w="95250" cap="sq">
              <a:solidFill>
                <a:srgbClr val="FDFDFD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33350"/>
              <a:ext cx="453677" cy="602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FFFFFF"/>
                  </a:solidFill>
                  <a:latin typeface="Inter Medium"/>
                </a:rPr>
                <a:t>4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70860" y="4337909"/>
            <a:ext cx="9546280" cy="138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ea typeface="Inter Medium"/>
              </a:rPr>
              <a:t>いざ実践！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078822" y="5143500"/>
            <a:ext cx="2032164" cy="1681735"/>
            <a:chOff x="0" y="0"/>
            <a:chExt cx="2709552" cy="22423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552" cy="2242313"/>
            </a:xfrm>
            <a:custGeom>
              <a:avLst/>
              <a:gdLst/>
              <a:ahLst/>
              <a:cxnLst/>
              <a:rect r="r" b="b" t="t" l="l"/>
              <a:pathLst>
                <a:path h="2242313" w="2709552">
                  <a:moveTo>
                    <a:pt x="0" y="0"/>
                  </a:moveTo>
                  <a:lnTo>
                    <a:pt x="2709552" y="0"/>
                  </a:lnTo>
                  <a:lnTo>
                    <a:pt x="2709552" y="2242313"/>
                  </a:lnTo>
                  <a:lnTo>
                    <a:pt x="0" y="2242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78621" y="268841"/>
              <a:ext cx="1152310" cy="1045721"/>
            </a:xfrm>
            <a:custGeom>
              <a:avLst/>
              <a:gdLst/>
              <a:ahLst/>
              <a:cxnLst/>
              <a:rect r="r" b="b" t="t" l="l"/>
              <a:pathLst>
                <a:path h="1045721" w="1152310">
                  <a:moveTo>
                    <a:pt x="0" y="0"/>
                  </a:moveTo>
                  <a:lnTo>
                    <a:pt x="1152310" y="0"/>
                  </a:lnTo>
                  <a:lnTo>
                    <a:pt x="1152310" y="1045721"/>
                  </a:lnTo>
                  <a:lnTo>
                    <a:pt x="0" y="1045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345232" y="5143500"/>
            <a:ext cx="2032164" cy="1681735"/>
          </a:xfrm>
          <a:custGeom>
            <a:avLst/>
            <a:gdLst/>
            <a:ahLst/>
            <a:cxnLst/>
            <a:rect r="r" b="b" t="t" l="l"/>
            <a:pathLst>
              <a:path h="1681735" w="2032164">
                <a:moveTo>
                  <a:pt x="0" y="0"/>
                </a:moveTo>
                <a:lnTo>
                  <a:pt x="2032164" y="0"/>
                </a:lnTo>
                <a:lnTo>
                  <a:pt x="2032164" y="1681735"/>
                </a:lnTo>
                <a:lnTo>
                  <a:pt x="0" y="1681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7310" y="1790901"/>
            <a:ext cx="4873379" cy="1254895"/>
          </a:xfrm>
          <a:custGeom>
            <a:avLst/>
            <a:gdLst/>
            <a:ahLst/>
            <a:cxnLst/>
            <a:rect r="r" b="b" t="t" l="l"/>
            <a:pathLst>
              <a:path h="1254895" w="4873379">
                <a:moveTo>
                  <a:pt x="0" y="0"/>
                </a:moveTo>
                <a:lnTo>
                  <a:pt x="4873380" y="0"/>
                </a:lnTo>
                <a:lnTo>
                  <a:pt x="4873380" y="1254896"/>
                </a:lnTo>
                <a:lnTo>
                  <a:pt x="0" y="1254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48999" y="6986094"/>
            <a:ext cx="129181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nter Medium"/>
              </a:rPr>
              <a:t>Attacker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55280" y="6986094"/>
            <a:ext cx="101206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Inter Medium"/>
              </a:rPr>
              <a:t>Victim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8919" y="72399"/>
            <a:ext cx="4149911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Inter Bold"/>
              </a:rPr>
              <a:t>環境概要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44317" y="5358916"/>
            <a:ext cx="497338" cy="45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 Medium"/>
              </a:rPr>
              <a:t>.2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92987" y="3674228"/>
            <a:ext cx="250202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 Medium"/>
              </a:rPr>
              <a:t>172.18.0.0/16</a:t>
            </a:r>
          </a:p>
        </p:txBody>
      </p:sp>
      <p:sp>
        <p:nvSpPr>
          <p:cNvPr name="AutoShape 13" id="13"/>
          <p:cNvSpPr/>
          <p:nvPr/>
        </p:nvSpPr>
        <p:spPr>
          <a:xfrm>
            <a:off x="7377396" y="5984367"/>
            <a:ext cx="37014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395013" y="5358916"/>
            <a:ext cx="497338" cy="45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 Medium"/>
              </a:rPr>
              <a:t>.3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6012" y="1459866"/>
            <a:ext cx="14955745" cy="8649620"/>
          </a:xfrm>
          <a:custGeom>
            <a:avLst/>
            <a:gdLst/>
            <a:ahLst/>
            <a:cxnLst/>
            <a:rect r="r" b="b" t="t" l="l"/>
            <a:pathLst>
              <a:path h="8649620" w="14955745">
                <a:moveTo>
                  <a:pt x="0" y="0"/>
                </a:moveTo>
                <a:lnTo>
                  <a:pt x="14955744" y="0"/>
                </a:lnTo>
                <a:lnTo>
                  <a:pt x="14955744" y="8649620"/>
                </a:lnTo>
                <a:lnTo>
                  <a:pt x="0" y="864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0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919" y="72399"/>
            <a:ext cx="9104965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Inter Bold"/>
                <a:ea typeface="Inter Bold"/>
              </a:rPr>
              <a:t>nmapで偵察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5807" y="2049869"/>
            <a:ext cx="13276386" cy="681404"/>
          </a:xfrm>
          <a:custGeom>
            <a:avLst/>
            <a:gdLst/>
            <a:ahLst/>
            <a:cxnLst/>
            <a:rect r="r" b="b" t="t" l="l"/>
            <a:pathLst>
              <a:path h="681404" w="13276386">
                <a:moveTo>
                  <a:pt x="0" y="0"/>
                </a:moveTo>
                <a:lnTo>
                  <a:pt x="13276386" y="0"/>
                </a:lnTo>
                <a:lnTo>
                  <a:pt x="13276386" y="681404"/>
                </a:lnTo>
                <a:lnTo>
                  <a:pt x="0" y="68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8423" y="2981239"/>
            <a:ext cx="12271154" cy="7071143"/>
          </a:xfrm>
          <a:custGeom>
            <a:avLst/>
            <a:gdLst/>
            <a:ahLst/>
            <a:cxnLst/>
            <a:rect r="r" b="b" t="t" l="l"/>
            <a:pathLst>
              <a:path h="7071143" w="12271154">
                <a:moveTo>
                  <a:pt x="0" y="0"/>
                </a:moveTo>
                <a:lnTo>
                  <a:pt x="12271154" y="0"/>
                </a:lnTo>
                <a:lnTo>
                  <a:pt x="12271154" y="7071144"/>
                </a:lnTo>
                <a:lnTo>
                  <a:pt x="0" y="7071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8919" y="72399"/>
            <a:ext cx="9104965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Inter Bold"/>
              </a:rPr>
              <a:t>脆弱性の特定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919" y="72399"/>
            <a:ext cx="9104965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Inter Bold"/>
              </a:rPr>
              <a:t>脆弱性特定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89390" y="6250168"/>
            <a:ext cx="14014617" cy="1765604"/>
            <a:chOff x="0" y="0"/>
            <a:chExt cx="18686156" cy="23541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153213"/>
              <a:ext cx="18686156" cy="1200926"/>
            </a:xfrm>
            <a:custGeom>
              <a:avLst/>
              <a:gdLst/>
              <a:ahLst/>
              <a:cxnLst/>
              <a:rect r="r" b="b" t="t" l="l"/>
              <a:pathLst>
                <a:path h="1200926" w="18686156">
                  <a:moveTo>
                    <a:pt x="0" y="0"/>
                  </a:moveTo>
                  <a:lnTo>
                    <a:pt x="18686156" y="0"/>
                  </a:lnTo>
                  <a:lnTo>
                    <a:pt x="18686156" y="1200926"/>
                  </a:lnTo>
                  <a:lnTo>
                    <a:pt x="0" y="1200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3754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95250"/>
              <a:ext cx="4541573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Canva Sans Bold"/>
                </a:rPr>
                <a:t>ExploitDB: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89390" y="3038724"/>
            <a:ext cx="14109219" cy="1515994"/>
            <a:chOff x="0" y="0"/>
            <a:chExt cx="18812292" cy="2021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055793"/>
              <a:ext cx="18812292" cy="965532"/>
            </a:xfrm>
            <a:custGeom>
              <a:avLst/>
              <a:gdLst/>
              <a:ahLst/>
              <a:cxnLst/>
              <a:rect r="r" b="b" t="t" l="l"/>
              <a:pathLst>
                <a:path h="965532" w="18812292">
                  <a:moveTo>
                    <a:pt x="0" y="0"/>
                  </a:moveTo>
                  <a:lnTo>
                    <a:pt x="18812292" y="0"/>
                  </a:lnTo>
                  <a:lnTo>
                    <a:pt x="18812292" y="965532"/>
                  </a:lnTo>
                  <a:lnTo>
                    <a:pt x="0" y="965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2686579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Canva Sans Bold"/>
                </a:rPr>
                <a:t>nmap: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44170" y="2021088"/>
            <a:ext cx="9199660" cy="9507047"/>
          </a:xfrm>
          <a:custGeom>
            <a:avLst/>
            <a:gdLst/>
            <a:ahLst/>
            <a:cxnLst/>
            <a:rect r="r" b="b" t="t" l="l"/>
            <a:pathLst>
              <a:path h="9507047" w="9199660">
                <a:moveTo>
                  <a:pt x="0" y="0"/>
                </a:moveTo>
                <a:lnTo>
                  <a:pt x="9199660" y="0"/>
                </a:lnTo>
                <a:lnTo>
                  <a:pt x="9199660" y="9507047"/>
                </a:lnTo>
                <a:lnTo>
                  <a:pt x="0" y="950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4116" y="268851"/>
            <a:ext cx="14237669" cy="1519698"/>
            <a:chOff x="0" y="0"/>
            <a:chExt cx="18983558" cy="2026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6264" cy="2026264"/>
            </a:xfrm>
            <a:custGeom>
              <a:avLst/>
              <a:gdLst/>
              <a:ahLst/>
              <a:cxnLst/>
              <a:rect r="r" b="b" t="t" l="l"/>
              <a:pathLst>
                <a:path h="2026264" w="2026264">
                  <a:moveTo>
                    <a:pt x="0" y="0"/>
                  </a:moveTo>
                  <a:lnTo>
                    <a:pt x="2026264" y="0"/>
                  </a:lnTo>
                  <a:lnTo>
                    <a:pt x="2026264" y="2026264"/>
                  </a:lnTo>
                  <a:lnTo>
                    <a:pt x="0" y="2026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872784" y="142930"/>
              <a:ext cx="17110775" cy="1792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200"/>
                </a:lnSpc>
              </a:pPr>
              <a:r>
                <a:rPr lang="en-US" sz="8000">
                  <a:solidFill>
                    <a:srgbClr val="FFFFFF"/>
                  </a:solidFill>
                  <a:latin typeface="Inter Bold"/>
                  <a:ea typeface="Inter Bold"/>
                </a:rPr>
                <a:t>etasploitフレームワーク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8481" y="3688952"/>
            <a:ext cx="17311037" cy="2909096"/>
          </a:xfrm>
          <a:custGeom>
            <a:avLst/>
            <a:gdLst/>
            <a:ahLst/>
            <a:cxnLst/>
            <a:rect r="r" b="b" t="t" l="l"/>
            <a:pathLst>
              <a:path h="2909096" w="17311037">
                <a:moveTo>
                  <a:pt x="0" y="0"/>
                </a:moveTo>
                <a:lnTo>
                  <a:pt x="17311038" y="0"/>
                </a:lnTo>
                <a:lnTo>
                  <a:pt x="17311038" y="2909096"/>
                </a:lnTo>
                <a:lnTo>
                  <a:pt x="0" y="2909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919" y="72399"/>
            <a:ext cx="12833081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Inter Bold"/>
              </a:rPr>
              <a:t>脆弱性特定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0121" y="1814174"/>
            <a:ext cx="17311037" cy="3259976"/>
          </a:xfrm>
          <a:custGeom>
            <a:avLst/>
            <a:gdLst/>
            <a:ahLst/>
            <a:cxnLst/>
            <a:rect r="r" b="b" t="t" l="l"/>
            <a:pathLst>
              <a:path h="3259976" w="17311037">
                <a:moveTo>
                  <a:pt x="0" y="0"/>
                </a:moveTo>
                <a:lnTo>
                  <a:pt x="17311037" y="0"/>
                </a:lnTo>
                <a:lnTo>
                  <a:pt x="17311037" y="3259975"/>
                </a:lnTo>
                <a:lnTo>
                  <a:pt x="0" y="3259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0121" y="5943314"/>
            <a:ext cx="17407758" cy="3314986"/>
          </a:xfrm>
          <a:custGeom>
            <a:avLst/>
            <a:gdLst/>
            <a:ahLst/>
            <a:cxnLst/>
            <a:rect r="r" b="b" t="t" l="l"/>
            <a:pathLst>
              <a:path h="3314986" w="17407758">
                <a:moveTo>
                  <a:pt x="0" y="0"/>
                </a:moveTo>
                <a:lnTo>
                  <a:pt x="17407758" y="0"/>
                </a:lnTo>
                <a:lnTo>
                  <a:pt x="17407758" y="3314986"/>
                </a:lnTo>
                <a:lnTo>
                  <a:pt x="0" y="3314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8919" y="72399"/>
            <a:ext cx="12833081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Inter Bold"/>
              </a:rPr>
              <a:t>脆弱性悪用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0478" y="1893542"/>
            <a:ext cx="15327044" cy="7568540"/>
          </a:xfrm>
          <a:custGeom>
            <a:avLst/>
            <a:gdLst/>
            <a:ahLst/>
            <a:cxnLst/>
            <a:rect r="r" b="b" t="t" l="l"/>
            <a:pathLst>
              <a:path h="7568540" w="15327044">
                <a:moveTo>
                  <a:pt x="0" y="0"/>
                </a:moveTo>
                <a:lnTo>
                  <a:pt x="15327044" y="0"/>
                </a:lnTo>
                <a:lnTo>
                  <a:pt x="15327044" y="7568541"/>
                </a:lnTo>
                <a:lnTo>
                  <a:pt x="0" y="7568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919" y="72399"/>
            <a:ext cx="12833081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Inter Bold"/>
              </a:rPr>
              <a:t>シェル権限獲得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5181" y="0"/>
            <a:ext cx="17597639" cy="10287000"/>
          </a:xfrm>
          <a:custGeom>
            <a:avLst/>
            <a:gdLst/>
            <a:ahLst/>
            <a:cxnLst/>
            <a:rect r="r" b="b" t="t" l="l"/>
            <a:pathLst>
              <a:path h="10287000" w="17597639">
                <a:moveTo>
                  <a:pt x="0" y="0"/>
                </a:moveTo>
                <a:lnTo>
                  <a:pt x="17597638" y="0"/>
                </a:lnTo>
                <a:lnTo>
                  <a:pt x="175976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10373" y="1948636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3038436" y="567421"/>
            <a:ext cx="12211128" cy="106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>
                <a:solidFill>
                  <a:srgbClr val="FFFFFF"/>
                </a:solidFill>
                <a:latin typeface="Inter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695118" y="2231187"/>
            <a:ext cx="784175" cy="784235"/>
            <a:chOff x="0" y="0"/>
            <a:chExt cx="206532" cy="2065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532" cy="206547"/>
            </a:xfrm>
            <a:custGeom>
              <a:avLst/>
              <a:gdLst/>
              <a:ahLst/>
              <a:cxnLst/>
              <a:rect r="r" b="b" t="t" l="l"/>
              <a:pathLst>
                <a:path h="206547" w="206532">
                  <a:moveTo>
                    <a:pt x="0" y="0"/>
                  </a:moveTo>
                  <a:lnTo>
                    <a:pt x="206532" y="0"/>
                  </a:lnTo>
                  <a:lnTo>
                    <a:pt x="206532" y="206547"/>
                  </a:lnTo>
                  <a:lnTo>
                    <a:pt x="0" y="206547"/>
                  </a:lnTo>
                  <a:close/>
                </a:path>
              </a:pathLst>
            </a:custGeom>
            <a:solidFill>
              <a:srgbClr val="242323"/>
            </a:solidFill>
            <a:ln w="95250" cap="sq">
              <a:solidFill>
                <a:srgbClr val="FDFDFD"/>
              </a:solidFill>
              <a:prstDash val="lgDash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6532" cy="25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Inter Medium"/>
                </a:rPr>
                <a:t>1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891555" y="2219444"/>
            <a:ext cx="7701327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ea typeface="Inter Medium"/>
              </a:rPr>
              <a:t>世界の脅威動向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695118" y="3668018"/>
            <a:ext cx="784175" cy="784235"/>
            <a:chOff x="0" y="0"/>
            <a:chExt cx="206532" cy="2065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6532" cy="206547"/>
            </a:xfrm>
            <a:custGeom>
              <a:avLst/>
              <a:gdLst/>
              <a:ahLst/>
              <a:cxnLst/>
              <a:rect r="r" b="b" t="t" l="l"/>
              <a:pathLst>
                <a:path h="206547" w="206532">
                  <a:moveTo>
                    <a:pt x="0" y="0"/>
                  </a:moveTo>
                  <a:lnTo>
                    <a:pt x="206532" y="0"/>
                  </a:lnTo>
                  <a:lnTo>
                    <a:pt x="206532" y="206547"/>
                  </a:lnTo>
                  <a:lnTo>
                    <a:pt x="0" y="206547"/>
                  </a:lnTo>
                  <a:close/>
                </a:path>
              </a:pathLst>
            </a:custGeom>
            <a:solidFill>
              <a:srgbClr val="242323"/>
            </a:solidFill>
            <a:ln w="95250" cap="sq">
              <a:solidFill>
                <a:srgbClr val="FDFDFD"/>
              </a:solidFill>
              <a:prstDash val="lg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6532" cy="25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Inter Medium"/>
                </a:rPr>
                <a:t>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91555" y="3656276"/>
            <a:ext cx="750242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ea typeface="Inter Medium"/>
              </a:rPr>
              <a:t>ペネトレーションテストとは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695118" y="5109478"/>
            <a:ext cx="784175" cy="784235"/>
            <a:chOff x="0" y="0"/>
            <a:chExt cx="206532" cy="2065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6532" cy="206547"/>
            </a:xfrm>
            <a:custGeom>
              <a:avLst/>
              <a:gdLst/>
              <a:ahLst/>
              <a:cxnLst/>
              <a:rect r="r" b="b" t="t" l="l"/>
              <a:pathLst>
                <a:path h="206547" w="206532">
                  <a:moveTo>
                    <a:pt x="0" y="0"/>
                  </a:moveTo>
                  <a:lnTo>
                    <a:pt x="206532" y="0"/>
                  </a:lnTo>
                  <a:lnTo>
                    <a:pt x="206532" y="206547"/>
                  </a:lnTo>
                  <a:lnTo>
                    <a:pt x="0" y="206547"/>
                  </a:lnTo>
                  <a:close/>
                </a:path>
              </a:pathLst>
            </a:custGeom>
            <a:solidFill>
              <a:srgbClr val="242323"/>
            </a:solidFill>
            <a:ln w="95250" cap="sq">
              <a:solidFill>
                <a:srgbClr val="FDFDFD"/>
              </a:solidFill>
              <a:prstDash val="lg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06532" cy="25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Inter Medium"/>
                </a:rPr>
                <a:t>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891555" y="5097736"/>
            <a:ext cx="750242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ea typeface="Inter Medium"/>
              </a:rPr>
              <a:t>攻撃者の視点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695118" y="6550938"/>
            <a:ext cx="784175" cy="784235"/>
            <a:chOff x="0" y="0"/>
            <a:chExt cx="206532" cy="2065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6532" cy="206547"/>
            </a:xfrm>
            <a:custGeom>
              <a:avLst/>
              <a:gdLst/>
              <a:ahLst/>
              <a:cxnLst/>
              <a:rect r="r" b="b" t="t" l="l"/>
              <a:pathLst>
                <a:path h="206547" w="206532">
                  <a:moveTo>
                    <a:pt x="0" y="0"/>
                  </a:moveTo>
                  <a:lnTo>
                    <a:pt x="206532" y="0"/>
                  </a:lnTo>
                  <a:lnTo>
                    <a:pt x="206532" y="206547"/>
                  </a:lnTo>
                  <a:lnTo>
                    <a:pt x="0" y="206547"/>
                  </a:lnTo>
                  <a:close/>
                </a:path>
              </a:pathLst>
            </a:custGeom>
            <a:solidFill>
              <a:srgbClr val="242323"/>
            </a:solidFill>
            <a:ln w="95250" cap="sq">
              <a:solidFill>
                <a:srgbClr val="FDFDFD"/>
              </a:solidFill>
              <a:prstDash val="lgDash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06532" cy="25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Inter Medium"/>
                </a:rPr>
                <a:t>4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891555" y="6539196"/>
            <a:ext cx="750242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ea typeface="Inter"/>
              </a:rPr>
              <a:t>いざ実践！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695118" y="7992398"/>
            <a:ext cx="784175" cy="784235"/>
            <a:chOff x="0" y="0"/>
            <a:chExt cx="206532" cy="2065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6532" cy="206547"/>
            </a:xfrm>
            <a:custGeom>
              <a:avLst/>
              <a:gdLst/>
              <a:ahLst/>
              <a:cxnLst/>
              <a:rect r="r" b="b" t="t" l="l"/>
              <a:pathLst>
                <a:path h="206547" w="206532">
                  <a:moveTo>
                    <a:pt x="0" y="0"/>
                  </a:moveTo>
                  <a:lnTo>
                    <a:pt x="206532" y="0"/>
                  </a:lnTo>
                  <a:lnTo>
                    <a:pt x="206532" y="206547"/>
                  </a:lnTo>
                  <a:lnTo>
                    <a:pt x="0" y="206547"/>
                  </a:lnTo>
                  <a:close/>
                </a:path>
              </a:pathLst>
            </a:custGeom>
            <a:solidFill>
              <a:srgbClr val="242323"/>
            </a:solidFill>
            <a:ln w="95250" cap="sq">
              <a:solidFill>
                <a:srgbClr val="FDFDFD"/>
              </a:solidFill>
              <a:prstDash val="lgDash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06532" cy="254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Inter Medium"/>
                </a:rPr>
                <a:t>5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891555" y="7980656"/>
            <a:ext cx="750242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ea typeface="Inter Medium"/>
              </a:rPr>
              <a:t>まとめ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233" y="0"/>
            <a:ext cx="17605533" cy="10287000"/>
          </a:xfrm>
          <a:custGeom>
            <a:avLst/>
            <a:gdLst/>
            <a:ahLst/>
            <a:cxnLst/>
            <a:rect r="r" b="b" t="t" l="l"/>
            <a:pathLst>
              <a:path h="10287000" w="17605533">
                <a:moveTo>
                  <a:pt x="0" y="0"/>
                </a:moveTo>
                <a:lnTo>
                  <a:pt x="17605534" y="0"/>
                </a:lnTo>
                <a:lnTo>
                  <a:pt x="176055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980" y="0"/>
            <a:ext cx="17528041" cy="10287000"/>
          </a:xfrm>
          <a:custGeom>
            <a:avLst/>
            <a:gdLst/>
            <a:ahLst/>
            <a:cxnLst/>
            <a:rect r="r" b="b" t="t" l="l"/>
            <a:pathLst>
              <a:path h="10287000" w="17528041">
                <a:moveTo>
                  <a:pt x="0" y="0"/>
                </a:moveTo>
                <a:lnTo>
                  <a:pt x="17528040" y="0"/>
                </a:lnTo>
                <a:lnTo>
                  <a:pt x="175280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8282722" y="2228258"/>
            <a:ext cx="1722556" cy="1781749"/>
            <a:chOff x="0" y="0"/>
            <a:chExt cx="453677" cy="4692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3677" cy="469267"/>
            </a:xfrm>
            <a:custGeom>
              <a:avLst/>
              <a:gdLst/>
              <a:ahLst/>
              <a:cxnLst/>
              <a:rect r="r" b="b" t="t" l="l"/>
              <a:pathLst>
                <a:path h="469267" w="453677">
                  <a:moveTo>
                    <a:pt x="0" y="0"/>
                  </a:moveTo>
                  <a:lnTo>
                    <a:pt x="453677" y="0"/>
                  </a:lnTo>
                  <a:lnTo>
                    <a:pt x="453677" y="469267"/>
                  </a:lnTo>
                  <a:lnTo>
                    <a:pt x="0" y="469267"/>
                  </a:lnTo>
                  <a:close/>
                </a:path>
              </a:pathLst>
            </a:custGeom>
            <a:solidFill>
              <a:srgbClr val="242323"/>
            </a:solidFill>
            <a:ln w="95250" cap="sq">
              <a:solidFill>
                <a:srgbClr val="FDFDFD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33350"/>
              <a:ext cx="453677" cy="602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FFFFFF"/>
                  </a:solidFill>
                  <a:latin typeface="Inter Medium"/>
                </a:rPr>
                <a:t>5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70860" y="4337909"/>
            <a:ext cx="9546280" cy="138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ea typeface="Inter Medium"/>
              </a:rPr>
              <a:t>まとめ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60474"/>
            <a:ext cx="9144000" cy="1034747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99627" y="1288019"/>
            <a:ext cx="5433016" cy="7710963"/>
          </a:xfrm>
          <a:custGeom>
            <a:avLst/>
            <a:gdLst/>
            <a:ahLst/>
            <a:cxnLst/>
            <a:rect r="r" b="b" t="t" l="l"/>
            <a:pathLst>
              <a:path h="7710963" w="5433016">
                <a:moveTo>
                  <a:pt x="0" y="0"/>
                </a:moveTo>
                <a:lnTo>
                  <a:pt x="5433016" y="0"/>
                </a:lnTo>
                <a:lnTo>
                  <a:pt x="5433016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3799" y="451524"/>
            <a:ext cx="1154353" cy="1154353"/>
          </a:xfrm>
          <a:custGeom>
            <a:avLst/>
            <a:gdLst/>
            <a:ahLst/>
            <a:cxnLst/>
            <a:rect r="r" b="b" t="t" l="l"/>
            <a:pathLst>
              <a:path h="1154353" w="1154353">
                <a:moveTo>
                  <a:pt x="0" y="0"/>
                </a:moveTo>
                <a:lnTo>
                  <a:pt x="1154352" y="0"/>
                </a:lnTo>
                <a:lnTo>
                  <a:pt x="1154352" y="1154352"/>
                </a:lnTo>
                <a:lnTo>
                  <a:pt x="0" y="1154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59788" y="3508513"/>
            <a:ext cx="4912424" cy="3269974"/>
            <a:chOff x="0" y="0"/>
            <a:chExt cx="6549899" cy="435996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44883"/>
              <a:ext cx="6549899" cy="2759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39"/>
                </a:lnSpc>
              </a:pPr>
              <a:r>
                <a:rPr lang="en-US" sz="7999">
                  <a:solidFill>
                    <a:srgbClr val="171717"/>
                  </a:solidFill>
                  <a:latin typeface="Inter Bold"/>
                </a:rPr>
                <a:t>Thank You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5400000">
              <a:off x="3254513" y="-3254513"/>
              <a:ext cx="40874" cy="6549899"/>
            </a:xfrm>
            <a:prstGeom prst="rect">
              <a:avLst/>
            </a:prstGeom>
            <a:solidFill>
              <a:srgbClr val="FF914D"/>
            </a:solidFill>
            <a:ln cap="sq">
              <a:noFill/>
              <a:prstDash val="solid"/>
              <a:miter/>
            </a:ln>
          </p:spPr>
        </p:sp>
        <p:sp>
          <p:nvSpPr>
            <p:cNvPr name="AutoShape 8" id="8"/>
            <p:cNvSpPr/>
            <p:nvPr/>
          </p:nvSpPr>
          <p:spPr>
            <a:xfrm rot="5400000">
              <a:off x="3254513" y="203519"/>
              <a:ext cx="40874" cy="6549899"/>
            </a:xfrm>
            <a:prstGeom prst="rect">
              <a:avLst/>
            </a:prstGeom>
            <a:solidFill>
              <a:srgbClr val="FF914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3810055"/>
              <a:ext cx="6549899" cy="549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3000">
                  <a:solidFill>
                    <a:srgbClr val="171717"/>
                  </a:solidFill>
                  <a:latin typeface="Inter Bold"/>
                </a:rPr>
                <a:t>For Watching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27100"/>
          </a:solidFill>
        </p:spPr>
      </p:sp>
      <p:sp>
        <p:nvSpPr>
          <p:cNvPr name="AutoShape 4" id="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271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8282722" y="2228258"/>
            <a:ext cx="1722556" cy="1781749"/>
            <a:chOff x="0" y="0"/>
            <a:chExt cx="453677" cy="4692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3677" cy="469267"/>
            </a:xfrm>
            <a:custGeom>
              <a:avLst/>
              <a:gdLst/>
              <a:ahLst/>
              <a:cxnLst/>
              <a:rect r="r" b="b" t="t" l="l"/>
              <a:pathLst>
                <a:path h="469267" w="453677">
                  <a:moveTo>
                    <a:pt x="0" y="0"/>
                  </a:moveTo>
                  <a:lnTo>
                    <a:pt x="453677" y="0"/>
                  </a:lnTo>
                  <a:lnTo>
                    <a:pt x="453677" y="469267"/>
                  </a:lnTo>
                  <a:lnTo>
                    <a:pt x="0" y="469267"/>
                  </a:lnTo>
                  <a:close/>
                </a:path>
              </a:pathLst>
            </a:custGeom>
            <a:solidFill>
              <a:srgbClr val="242323"/>
            </a:solidFill>
            <a:ln w="95250" cap="sq">
              <a:solidFill>
                <a:srgbClr val="FDFDFD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33350"/>
              <a:ext cx="453677" cy="602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FFFFFF"/>
                  </a:solidFill>
                  <a:latin typeface="Inter Medium"/>
                </a:rPr>
                <a:t>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70860" y="4337909"/>
            <a:ext cx="9546280" cy="138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ea typeface="Inter Medium"/>
              </a:rPr>
              <a:t>世界の脅威動向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545264" y="-415038"/>
            <a:ext cx="35651" cy="1978134"/>
          </a:xfrm>
          <a:prstGeom prst="rect">
            <a:avLst/>
          </a:prstGeom>
          <a:solidFill>
            <a:srgbClr val="F27100"/>
          </a:solidFill>
        </p:spPr>
      </p:sp>
      <p:sp>
        <p:nvSpPr>
          <p:cNvPr name="AutoShape 3" id="3"/>
          <p:cNvSpPr/>
          <p:nvPr/>
        </p:nvSpPr>
        <p:spPr>
          <a:xfrm rot="0">
            <a:off x="4509613" y="8913539"/>
            <a:ext cx="35651" cy="1978134"/>
          </a:xfrm>
          <a:prstGeom prst="rect">
            <a:avLst/>
          </a:prstGeom>
          <a:solidFill>
            <a:srgbClr val="F2710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9664374" y="384394"/>
            <a:ext cx="8523127" cy="9518212"/>
          </a:xfrm>
          <a:custGeom>
            <a:avLst/>
            <a:gdLst/>
            <a:ahLst/>
            <a:cxnLst/>
            <a:rect r="r" b="b" t="t" l="l"/>
            <a:pathLst>
              <a:path h="9518212" w="8523127">
                <a:moveTo>
                  <a:pt x="0" y="0"/>
                </a:moveTo>
                <a:lnTo>
                  <a:pt x="8523127" y="0"/>
                </a:lnTo>
                <a:lnTo>
                  <a:pt x="8523127" y="9518212"/>
                </a:lnTo>
                <a:lnTo>
                  <a:pt x="0" y="951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3042" y="806321"/>
            <a:ext cx="1513549" cy="1513549"/>
          </a:xfrm>
          <a:custGeom>
            <a:avLst/>
            <a:gdLst/>
            <a:ahLst/>
            <a:cxnLst/>
            <a:rect r="r" b="b" t="t" l="l"/>
            <a:pathLst>
              <a:path h="1513549" w="1513549">
                <a:moveTo>
                  <a:pt x="0" y="0"/>
                </a:moveTo>
                <a:lnTo>
                  <a:pt x="1513549" y="0"/>
                </a:lnTo>
                <a:lnTo>
                  <a:pt x="1513549" y="1513550"/>
                </a:lnTo>
                <a:lnTo>
                  <a:pt x="0" y="1513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3467319"/>
            <a:ext cx="9952094" cy="4144208"/>
            <a:chOff x="0" y="0"/>
            <a:chExt cx="13269459" cy="552561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00050"/>
              <a:ext cx="13269459" cy="3659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0"/>
                </a:lnSpc>
              </a:pPr>
              <a:r>
                <a:rPr lang="en-US" sz="20000">
                  <a:solidFill>
                    <a:srgbClr val="FFFFFF"/>
                  </a:solidFill>
                  <a:latin typeface="Inter Bold"/>
                </a:rPr>
                <a:t>100</a:t>
              </a:r>
              <a:r>
                <a:rPr lang="en-US" sz="20000">
                  <a:solidFill>
                    <a:srgbClr val="F27100"/>
                  </a:solidFill>
                  <a:ea typeface="Inter Bold"/>
                </a:rPr>
                <a:t>億</a:t>
              </a:r>
              <a:r>
                <a:rPr lang="en-US" sz="20000">
                  <a:solidFill>
                    <a:srgbClr val="FFFFFF"/>
                  </a:solidFill>
                  <a:ea typeface="Inter Bold"/>
                </a:rPr>
                <a:t>超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892000" y="4887835"/>
              <a:ext cx="9485459" cy="637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FFFFFF"/>
                  </a:solidFill>
                  <a:latin typeface="Inter Bold"/>
                  <a:ea typeface="Inter Bold"/>
                </a:rPr>
                <a:t>前年度比約49%の増加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8610" y="2580223"/>
            <a:ext cx="53154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ea typeface="Canva Sans Bold"/>
              </a:rPr>
              <a:t>サイバー攻撃件数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02694" y="1613589"/>
            <a:ext cx="4482612" cy="1203591"/>
            <a:chOff x="0" y="0"/>
            <a:chExt cx="5976816" cy="16047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9247"/>
              <a:ext cx="1719535" cy="1466295"/>
            </a:xfrm>
            <a:custGeom>
              <a:avLst/>
              <a:gdLst/>
              <a:ahLst/>
              <a:cxnLst/>
              <a:rect r="r" b="b" t="t" l="l"/>
              <a:pathLst>
                <a:path h="1466295" w="1719535">
                  <a:moveTo>
                    <a:pt x="0" y="0"/>
                  </a:moveTo>
                  <a:lnTo>
                    <a:pt x="1719535" y="0"/>
                  </a:lnTo>
                  <a:lnTo>
                    <a:pt x="1719535" y="1466294"/>
                  </a:lnTo>
                  <a:lnTo>
                    <a:pt x="0" y="146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860235" y="152400"/>
              <a:ext cx="4116581" cy="1452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8000">
                  <a:solidFill>
                    <a:srgbClr val="FFFFFF"/>
                  </a:solidFill>
                  <a:ea typeface="Inter Bold"/>
                </a:rPr>
                <a:t>問題点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7446" y="3660134"/>
            <a:ext cx="16793107" cy="5176623"/>
            <a:chOff x="0" y="0"/>
            <a:chExt cx="22390810" cy="690216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377098" y="1401612"/>
              <a:ext cx="6326920" cy="1266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Inter Bold"/>
                  <a:ea typeface="Inter Bold"/>
                </a:rPr>
                <a:t>適切なパッチ/脆弱性管理ができていない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034038" y="1401612"/>
              <a:ext cx="6326920" cy="637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ea typeface="Inter Bold"/>
                </a:rPr>
                <a:t>セキュリティ意識の不足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694458" y="1401612"/>
              <a:ext cx="5569244" cy="637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ea typeface="Inter Bold"/>
                </a:rPr>
                <a:t>攻撃者のレベルが高い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0">
              <a:off x="0" y="0"/>
              <a:ext cx="7255152" cy="6902164"/>
            </a:xfrm>
            <a:prstGeom prst="rect">
              <a:avLst/>
            </a:prstGeom>
            <a:solidFill>
              <a:srgbClr val="FFFFFF">
                <a:alpha val="4706"/>
              </a:srgbClr>
            </a:solidFill>
          </p:spPr>
        </p:sp>
        <p:sp>
          <p:nvSpPr>
            <p:cNvPr name="AutoShape 10" id="10"/>
            <p:cNvSpPr/>
            <p:nvPr/>
          </p:nvSpPr>
          <p:spPr>
            <a:xfrm rot="0">
              <a:off x="15135658" y="0"/>
              <a:ext cx="7255152" cy="6902164"/>
            </a:xfrm>
            <a:prstGeom prst="rect">
              <a:avLst/>
            </a:prstGeom>
            <a:solidFill>
              <a:srgbClr val="FFFFFF">
                <a:alpha val="4706"/>
              </a:srgbClr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7567829" y="0"/>
              <a:ext cx="7255152" cy="6902164"/>
            </a:xfrm>
            <a:prstGeom prst="rect">
              <a:avLst/>
            </a:prstGeom>
            <a:solidFill>
              <a:srgbClr val="FFFFFF">
                <a:alpha val="4706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54920" y="3086146"/>
              <a:ext cx="3171276" cy="3171276"/>
            </a:xfrm>
            <a:custGeom>
              <a:avLst/>
              <a:gdLst/>
              <a:ahLst/>
              <a:cxnLst/>
              <a:rect r="r" b="b" t="t" l="l"/>
              <a:pathLst>
                <a:path h="3171276" w="3171276">
                  <a:moveTo>
                    <a:pt x="0" y="0"/>
                  </a:moveTo>
                  <a:lnTo>
                    <a:pt x="3171276" y="0"/>
                  </a:lnTo>
                  <a:lnTo>
                    <a:pt x="3171276" y="3171276"/>
                  </a:lnTo>
                  <a:lnTo>
                    <a:pt x="0" y="3171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07708" y="2808173"/>
              <a:ext cx="3179580" cy="3449249"/>
            </a:xfrm>
            <a:custGeom>
              <a:avLst/>
              <a:gdLst/>
              <a:ahLst/>
              <a:cxnLst/>
              <a:rect r="r" b="b" t="t" l="l"/>
              <a:pathLst>
                <a:path h="3449249" w="3179580">
                  <a:moveTo>
                    <a:pt x="0" y="0"/>
                  </a:moveTo>
                  <a:lnTo>
                    <a:pt x="3179580" y="0"/>
                  </a:lnTo>
                  <a:lnTo>
                    <a:pt x="3179580" y="3449249"/>
                  </a:lnTo>
                  <a:lnTo>
                    <a:pt x="0" y="3449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7626416" y="3086146"/>
              <a:ext cx="3224217" cy="3194906"/>
            </a:xfrm>
            <a:custGeom>
              <a:avLst/>
              <a:gdLst/>
              <a:ahLst/>
              <a:cxnLst/>
              <a:rect r="r" b="b" t="t" l="l"/>
              <a:pathLst>
                <a:path h="3194906" w="3224217">
                  <a:moveTo>
                    <a:pt x="0" y="0"/>
                  </a:moveTo>
                  <a:lnTo>
                    <a:pt x="3224216" y="0"/>
                  </a:lnTo>
                  <a:lnTo>
                    <a:pt x="3224216" y="3194905"/>
                  </a:lnTo>
                  <a:lnTo>
                    <a:pt x="0" y="3194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27100"/>
          </a:solidFill>
        </p:spPr>
      </p:sp>
      <p:sp>
        <p:nvSpPr>
          <p:cNvPr name="AutoShape 4" id="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271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8282722" y="2228258"/>
            <a:ext cx="1722556" cy="1781749"/>
            <a:chOff x="0" y="0"/>
            <a:chExt cx="453677" cy="4692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3677" cy="469267"/>
            </a:xfrm>
            <a:custGeom>
              <a:avLst/>
              <a:gdLst/>
              <a:ahLst/>
              <a:cxnLst/>
              <a:rect r="r" b="b" t="t" l="l"/>
              <a:pathLst>
                <a:path h="469267" w="453677">
                  <a:moveTo>
                    <a:pt x="0" y="0"/>
                  </a:moveTo>
                  <a:lnTo>
                    <a:pt x="453677" y="0"/>
                  </a:lnTo>
                  <a:lnTo>
                    <a:pt x="453677" y="469267"/>
                  </a:lnTo>
                  <a:lnTo>
                    <a:pt x="0" y="469267"/>
                  </a:lnTo>
                  <a:close/>
                </a:path>
              </a:pathLst>
            </a:custGeom>
            <a:solidFill>
              <a:srgbClr val="242323"/>
            </a:solidFill>
            <a:ln w="95250" cap="sq">
              <a:solidFill>
                <a:srgbClr val="FDFDFD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33350"/>
              <a:ext cx="453677" cy="602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FFFFFF"/>
                  </a:solidFill>
                  <a:latin typeface="Inter Medium"/>
                </a:rPr>
                <a:t>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432479" y="4401528"/>
            <a:ext cx="11423043" cy="280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ea typeface="Inter Medium"/>
              </a:rPr>
              <a:t>ペネトレーションテストとは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0095" y="51435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09437" y="5377625"/>
            <a:ext cx="2527416" cy="2617851"/>
          </a:xfrm>
          <a:custGeom>
            <a:avLst/>
            <a:gdLst/>
            <a:ahLst/>
            <a:cxnLst/>
            <a:rect r="r" b="b" t="t" l="l"/>
            <a:pathLst>
              <a:path h="2617851" w="2527416">
                <a:moveTo>
                  <a:pt x="0" y="0"/>
                </a:moveTo>
                <a:lnTo>
                  <a:pt x="2527416" y="0"/>
                </a:lnTo>
                <a:lnTo>
                  <a:pt x="2527416" y="2617850"/>
                </a:lnTo>
                <a:lnTo>
                  <a:pt x="0" y="2617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571805" y="51435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851147" y="5377625"/>
            <a:ext cx="2527416" cy="2617851"/>
          </a:xfrm>
          <a:custGeom>
            <a:avLst/>
            <a:gdLst/>
            <a:ahLst/>
            <a:cxnLst/>
            <a:rect r="r" b="b" t="t" l="l"/>
            <a:pathLst>
              <a:path h="2617851" w="2527416">
                <a:moveTo>
                  <a:pt x="0" y="0"/>
                </a:moveTo>
                <a:lnTo>
                  <a:pt x="2527416" y="0"/>
                </a:lnTo>
                <a:lnTo>
                  <a:pt x="2527416" y="2617850"/>
                </a:lnTo>
                <a:lnTo>
                  <a:pt x="0" y="2617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599755" y="514350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D6D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879097" y="5377625"/>
            <a:ext cx="2527416" cy="2617851"/>
          </a:xfrm>
          <a:custGeom>
            <a:avLst/>
            <a:gdLst/>
            <a:ahLst/>
            <a:cxnLst/>
            <a:rect r="r" b="b" t="t" l="l"/>
            <a:pathLst>
              <a:path h="2617851" w="2527416">
                <a:moveTo>
                  <a:pt x="0" y="0"/>
                </a:moveTo>
                <a:lnTo>
                  <a:pt x="2527416" y="0"/>
                </a:lnTo>
                <a:lnTo>
                  <a:pt x="2527416" y="2617850"/>
                </a:lnTo>
                <a:lnTo>
                  <a:pt x="0" y="2617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09232" y="8356234"/>
            <a:ext cx="19907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WhiteBox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61003" y="8356234"/>
            <a:ext cx="17659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GrayBox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2374" y="8356234"/>
            <a:ext cx="18998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BlackBox</a:t>
            </a:r>
          </a:p>
        </p:txBody>
      </p:sp>
      <p:sp>
        <p:nvSpPr>
          <p:cNvPr name="AutoShape 17" id="17"/>
          <p:cNvSpPr/>
          <p:nvPr/>
        </p:nvSpPr>
        <p:spPr>
          <a:xfrm rot="-5400000">
            <a:off x="9132932" y="8117165"/>
            <a:ext cx="22136" cy="1765995"/>
          </a:xfrm>
          <a:prstGeom prst="rect">
            <a:avLst/>
          </a:prstGeom>
          <a:solidFill>
            <a:srgbClr val="F27100"/>
          </a:solidFill>
        </p:spPr>
      </p:sp>
      <p:sp>
        <p:nvSpPr>
          <p:cNvPr name="AutoShape 18" id="18"/>
          <p:cNvSpPr/>
          <p:nvPr/>
        </p:nvSpPr>
        <p:spPr>
          <a:xfrm rot="-5400000">
            <a:off x="14081289" y="8070304"/>
            <a:ext cx="22136" cy="1859717"/>
          </a:xfrm>
          <a:prstGeom prst="rect">
            <a:avLst/>
          </a:prstGeom>
          <a:solidFill>
            <a:srgbClr val="F27100"/>
          </a:solidFill>
        </p:spPr>
      </p:sp>
      <p:sp>
        <p:nvSpPr>
          <p:cNvPr name="TextBox 19" id="19"/>
          <p:cNvSpPr txBox="true"/>
          <p:nvPr/>
        </p:nvSpPr>
        <p:spPr>
          <a:xfrm rot="0">
            <a:off x="3516628" y="249242"/>
            <a:ext cx="11254744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Inter"/>
              </a:rPr>
              <a:t>ペネトレーションテスト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53228" y="2610921"/>
            <a:ext cx="14181545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nva Sans Bold"/>
                <a:ea typeface="Canva Sans Bold"/>
              </a:rPr>
              <a:t>(攻撃のシナリオを作成し)実際の攻撃者を模倣して脆弱性を悪用し、どのような影響があるのかを測るセキュリティテストの一種</a:t>
            </a:r>
          </a:p>
        </p:txBody>
      </p:sp>
      <p:sp>
        <p:nvSpPr>
          <p:cNvPr name="AutoShape 21" id="21"/>
          <p:cNvSpPr/>
          <p:nvPr/>
        </p:nvSpPr>
        <p:spPr>
          <a:xfrm rot="-5400000">
            <a:off x="4095261" y="7950595"/>
            <a:ext cx="18667" cy="1990725"/>
          </a:xfrm>
          <a:prstGeom prst="rect">
            <a:avLst/>
          </a:prstGeom>
          <a:solidFill>
            <a:srgbClr val="F27100"/>
          </a:solid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10373" y="1623877"/>
            <a:ext cx="15267253" cy="7039246"/>
          </a:xfrm>
          <a:prstGeom prst="rect">
            <a:avLst/>
          </a:prstGeom>
          <a:solidFill>
            <a:srgbClr val="FFFFFF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-5400000">
            <a:off x="503481" y="4172259"/>
            <a:ext cx="35651" cy="1978134"/>
          </a:xfrm>
          <a:prstGeom prst="rect">
            <a:avLst/>
          </a:prstGeom>
          <a:solidFill>
            <a:srgbClr val="F27100"/>
          </a:solidFill>
        </p:spPr>
      </p:sp>
      <p:sp>
        <p:nvSpPr>
          <p:cNvPr name="AutoShape 4" id="4"/>
          <p:cNvSpPr/>
          <p:nvPr/>
        </p:nvSpPr>
        <p:spPr>
          <a:xfrm rot="-5400000">
            <a:off x="17748868" y="4136608"/>
            <a:ext cx="35651" cy="1978134"/>
          </a:xfrm>
          <a:prstGeom prst="rect">
            <a:avLst/>
          </a:prstGeom>
          <a:solidFill>
            <a:srgbClr val="F271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8282722" y="2228258"/>
            <a:ext cx="1722556" cy="1781749"/>
            <a:chOff x="0" y="0"/>
            <a:chExt cx="453677" cy="4692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3677" cy="469267"/>
            </a:xfrm>
            <a:custGeom>
              <a:avLst/>
              <a:gdLst/>
              <a:ahLst/>
              <a:cxnLst/>
              <a:rect r="r" b="b" t="t" l="l"/>
              <a:pathLst>
                <a:path h="469267" w="453677">
                  <a:moveTo>
                    <a:pt x="0" y="0"/>
                  </a:moveTo>
                  <a:lnTo>
                    <a:pt x="453677" y="0"/>
                  </a:lnTo>
                  <a:lnTo>
                    <a:pt x="453677" y="469267"/>
                  </a:lnTo>
                  <a:lnTo>
                    <a:pt x="0" y="469267"/>
                  </a:lnTo>
                  <a:close/>
                </a:path>
              </a:pathLst>
            </a:custGeom>
            <a:solidFill>
              <a:srgbClr val="242323"/>
            </a:solidFill>
            <a:ln w="95250" cap="sq">
              <a:solidFill>
                <a:srgbClr val="FDFDFD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33350"/>
              <a:ext cx="453677" cy="602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FFFFFF"/>
                  </a:solidFill>
                  <a:latin typeface="Inter Medium"/>
                </a:rPr>
                <a:t>3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70860" y="4337909"/>
            <a:ext cx="9546280" cy="138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ea typeface="Inter Medium"/>
              </a:rPr>
              <a:t>攻撃者の視点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065" y="2350421"/>
            <a:ext cx="16983870" cy="1642162"/>
            <a:chOff x="0" y="0"/>
            <a:chExt cx="22645161" cy="2189549"/>
          </a:xfrm>
        </p:grpSpPr>
        <p:sp>
          <p:nvSpPr>
            <p:cNvPr name="AutoShape 3" id="3"/>
            <p:cNvSpPr/>
            <p:nvPr/>
          </p:nvSpPr>
          <p:spPr>
            <a:xfrm flipV="true">
              <a:off x="9469132" y="0"/>
              <a:ext cx="0" cy="1250766"/>
            </a:xfrm>
            <a:prstGeom prst="line">
              <a:avLst/>
            </a:prstGeom>
            <a:ln cap="flat" w="38100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7872462" y="112211"/>
              <a:ext cx="1033999" cy="1138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</a:rPr>
                <a:t>02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0032220" y="188622"/>
              <a:ext cx="4684005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18">
                  <a:solidFill>
                    <a:srgbClr val="FFFFFF"/>
                  </a:solidFill>
                  <a:ea typeface="Inter"/>
                </a:rPr>
                <a:t>武器化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0032220" y="1837336"/>
              <a:ext cx="4684005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599" spc="179">
                  <a:solidFill>
                    <a:srgbClr val="FFFFFF">
                      <a:alpha val="60000"/>
                    </a:srgbClr>
                  </a:solidFill>
                  <a:ea typeface="Inter"/>
                </a:rPr>
                <a:t>マルウェアの作成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16806932" y="0"/>
              <a:ext cx="0" cy="1250766"/>
            </a:xfrm>
            <a:prstGeom prst="line">
              <a:avLst/>
            </a:prstGeom>
            <a:ln cap="flat" w="38100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17308992" y="1837336"/>
              <a:ext cx="4684005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 spc="179">
                  <a:solidFill>
                    <a:srgbClr val="FFFFFF">
                      <a:alpha val="60000"/>
                    </a:srgbClr>
                  </a:solidFill>
                  <a:ea typeface="Inter"/>
                </a:rPr>
                <a:t>マルウェアの送付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7308992" y="188622"/>
              <a:ext cx="533616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18">
                  <a:solidFill>
                    <a:srgbClr val="FFFFFF"/>
                  </a:solidFill>
                  <a:ea typeface="Inter"/>
                </a:rPr>
                <a:t>デリバリー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249703" y="112211"/>
              <a:ext cx="1033999" cy="1138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</a:rPr>
                <a:t>03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V="true">
              <a:off x="1596670" y="0"/>
              <a:ext cx="0" cy="1250766"/>
            </a:xfrm>
            <a:prstGeom prst="line">
              <a:avLst/>
            </a:prstGeom>
            <a:ln cap="flat" w="38100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12211"/>
              <a:ext cx="1033999" cy="1138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</a:rPr>
                <a:t>01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159758" y="188622"/>
              <a:ext cx="4684005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18">
                  <a:solidFill>
                    <a:srgbClr val="FFFFFF"/>
                  </a:solidFill>
                  <a:ea typeface="Inter"/>
                </a:rPr>
                <a:t>偵察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159758" y="1837336"/>
              <a:ext cx="4684005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599" spc="179">
                  <a:solidFill>
                    <a:srgbClr val="FFFFFF">
                      <a:alpha val="60000"/>
                    </a:srgbClr>
                  </a:solidFill>
                  <a:latin typeface="Inter"/>
                  <a:ea typeface="Inter"/>
                </a:rPr>
                <a:t>OSINTやポートスキャン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2065" y="5059392"/>
            <a:ext cx="16574156" cy="1937252"/>
            <a:chOff x="0" y="0"/>
            <a:chExt cx="22098875" cy="2583003"/>
          </a:xfrm>
        </p:grpSpPr>
        <p:sp>
          <p:nvSpPr>
            <p:cNvPr name="AutoShape 16" id="16"/>
            <p:cNvSpPr/>
            <p:nvPr/>
          </p:nvSpPr>
          <p:spPr>
            <a:xfrm flipV="true">
              <a:off x="9469132" y="12700"/>
              <a:ext cx="0" cy="1250766"/>
            </a:xfrm>
            <a:prstGeom prst="line">
              <a:avLst/>
            </a:prstGeom>
            <a:ln cap="flat" w="38100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10032220" y="1862490"/>
              <a:ext cx="4684005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 spc="179">
                  <a:solidFill>
                    <a:srgbClr val="FFFFFF">
                      <a:alpha val="60000"/>
                    </a:srgbClr>
                  </a:solidFill>
                  <a:ea typeface="Inter"/>
                </a:rPr>
                <a:t>マルウェアが標的に感染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032220" y="197393"/>
              <a:ext cx="4684005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18">
                  <a:solidFill>
                    <a:srgbClr val="FFFFFF"/>
                  </a:solidFill>
                  <a:ea typeface="Inter"/>
                </a:rPr>
                <a:t>インストール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872462" y="112211"/>
              <a:ext cx="1033999" cy="1138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</a:rPr>
                <a:t>05</a:t>
              </a:r>
            </a:p>
          </p:txBody>
        </p:sp>
        <p:sp>
          <p:nvSpPr>
            <p:cNvPr name="AutoShape 20" id="20"/>
            <p:cNvSpPr/>
            <p:nvPr/>
          </p:nvSpPr>
          <p:spPr>
            <a:xfrm flipV="true">
              <a:off x="16806932" y="0"/>
              <a:ext cx="0" cy="1250766"/>
            </a:xfrm>
            <a:prstGeom prst="line">
              <a:avLst/>
            </a:prstGeom>
            <a:ln cap="flat" w="38100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17308992" y="1862490"/>
              <a:ext cx="4684005" cy="720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599" spc="179">
                  <a:solidFill>
                    <a:srgbClr val="FFFFFF">
                      <a:alpha val="60000"/>
                    </a:srgbClr>
                  </a:solidFill>
                  <a:latin typeface="Inter"/>
                  <a:ea typeface="Inter"/>
                </a:rPr>
                <a:t>C2サーバーとの通信が確立し、</a:t>
              </a:r>
            </a:p>
            <a:p>
              <a:pPr>
                <a:lnSpc>
                  <a:spcPts val="2240"/>
                </a:lnSpc>
              </a:pPr>
              <a:r>
                <a:rPr lang="en-US" sz="1600" spc="179">
                  <a:solidFill>
                    <a:srgbClr val="FFFFFF">
                      <a:alpha val="60000"/>
                    </a:srgbClr>
                  </a:solidFill>
                  <a:ea typeface="Inter"/>
                </a:rPr>
                <a:t>リモートで標的を操作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7308992" y="197393"/>
              <a:ext cx="4789882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18">
                  <a:solidFill>
                    <a:srgbClr val="FFFFFF"/>
                  </a:solidFill>
                  <a:latin typeface="Inter"/>
                </a:rPr>
                <a:t>C&amp;C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249703" y="112211"/>
              <a:ext cx="1033999" cy="1138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</a:rPr>
                <a:t>06</a:t>
              </a:r>
            </a:p>
          </p:txBody>
        </p:sp>
        <p:sp>
          <p:nvSpPr>
            <p:cNvPr name="AutoShape 24" id="24"/>
            <p:cNvSpPr/>
            <p:nvPr/>
          </p:nvSpPr>
          <p:spPr>
            <a:xfrm flipV="true">
              <a:off x="1596670" y="0"/>
              <a:ext cx="0" cy="1250766"/>
            </a:xfrm>
            <a:prstGeom prst="line">
              <a:avLst/>
            </a:prstGeom>
            <a:ln cap="flat" w="38100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112211"/>
              <a:ext cx="1033999" cy="1138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</a:rPr>
                <a:t>04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59758" y="188622"/>
              <a:ext cx="4684005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18">
                  <a:solidFill>
                    <a:srgbClr val="FFFFFF"/>
                  </a:solidFill>
                  <a:ea typeface="Inter"/>
                </a:rPr>
                <a:t>エクスプロイト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159758" y="1837336"/>
              <a:ext cx="4684005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599" spc="179">
                  <a:solidFill>
                    <a:srgbClr val="FFFFFF">
                      <a:alpha val="60000"/>
                    </a:srgbClr>
                  </a:solidFill>
                  <a:ea typeface="Inter"/>
                </a:rPr>
                <a:t>標的にマルウェアを実行させる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577589" y="7787219"/>
            <a:ext cx="5132822" cy="1651502"/>
            <a:chOff x="0" y="0"/>
            <a:chExt cx="6843762" cy="2202003"/>
          </a:xfrm>
        </p:grpSpPr>
        <p:sp>
          <p:nvSpPr>
            <p:cNvPr name="AutoShape 29" id="29"/>
            <p:cNvSpPr/>
            <p:nvPr/>
          </p:nvSpPr>
          <p:spPr>
            <a:xfrm flipV="true">
              <a:off x="1596670" y="0"/>
              <a:ext cx="0" cy="1250766"/>
            </a:xfrm>
            <a:prstGeom prst="line">
              <a:avLst/>
            </a:prstGeom>
            <a:ln cap="flat" w="38100">
              <a:solidFill>
                <a:srgbClr val="F271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2159758" y="1849790"/>
              <a:ext cx="4684005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 spc="179">
                  <a:solidFill>
                    <a:srgbClr val="FFFFFF">
                      <a:alpha val="60000"/>
                    </a:srgbClr>
                  </a:solidFill>
                  <a:ea typeface="Inter"/>
                </a:rPr>
                <a:t>データ改竄、サービス停止など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159758" y="184693"/>
              <a:ext cx="4684005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18">
                  <a:solidFill>
                    <a:srgbClr val="FFFFFF"/>
                  </a:solidFill>
                  <a:ea typeface="Inter"/>
                </a:rPr>
                <a:t>目的の実行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9511"/>
              <a:ext cx="1033999" cy="1138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140"/>
                </a:lnSpc>
              </a:pPr>
              <a:r>
                <a:rPr lang="en-US" sz="5100" spc="632">
                  <a:solidFill>
                    <a:srgbClr val="FFFFFF"/>
                  </a:solidFill>
                  <a:latin typeface="Bebas Neue"/>
                </a:rPr>
                <a:t>07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4048872" y="249242"/>
            <a:ext cx="10190256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Inter"/>
              </a:rPr>
              <a:t>サイバーキルチェーン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DAF7fx3XtUk</dc:identifier>
  <dcterms:modified xsi:type="dcterms:W3CDTF">2011-08-01T06:04:30Z</dcterms:modified>
  <cp:revision>1</cp:revision>
  <dc:title>Shotaro Tominaga</dc:title>
</cp:coreProperties>
</file>